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958333333333334E-2"/>
          <c:y val="7.7933422938065655E-2"/>
          <c:w val="0.79374999999999996"/>
          <c:h val="0.6831014637748097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C407-4A19-AEB3-7A69F7843B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C407-4A19-AEB3-7A69F7843B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5-C407-4A19-AEB3-7A69F7843B2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7-C407-4A19-AEB3-7A69F7843B2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9-C407-4A19-AEB3-7A69F7843B2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B-C407-4A19-AEB3-7A69F7843B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Sheet1!$B$2:$B$7</c:f>
              <c:strCache>
                <c:ptCount val="6"/>
                <c:pt idx="0">
                  <c:v>Порески приходи 47.71%</c:v>
                </c:pt>
                <c:pt idx="1">
                  <c:v>Непорески приходи 38.47%</c:v>
                </c:pt>
                <c:pt idx="2">
                  <c:v>Трансфери од других нивоа власти 2.04%</c:v>
                </c:pt>
                <c:pt idx="3">
                  <c:v>Донације и помоћи 0.08%</c:v>
                </c:pt>
                <c:pt idx="4">
                  <c:v>Меморандумске ставке за рефундацију расхода за претходну годину 3.31%</c:v>
                </c:pt>
                <c:pt idx="5">
                  <c:v>Пренета средства из претходне године 8.39%</c:v>
                </c:pt>
              </c:strCache>
            </c:strRef>
          </c:cat>
          <c:val>
            <c:numRef>
              <c:f>Sheet1!$C$2:$C$7</c:f>
              <c:numCache>
                <c:formatCode>#,##0.00</c:formatCode>
                <c:ptCount val="6"/>
                <c:pt idx="0">
                  <c:v>345669300</c:v>
                </c:pt>
                <c:pt idx="1">
                  <c:v>278724000</c:v>
                </c:pt>
                <c:pt idx="2">
                  <c:v>14772000</c:v>
                </c:pt>
                <c:pt idx="3">
                  <c:v>590000</c:v>
                </c:pt>
                <c:pt idx="4">
                  <c:v>24000000</c:v>
                </c:pt>
                <c:pt idx="5">
                  <c:v>60760300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407-4A19-AEB3-7A69F7843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820784120734924E-2"/>
          <c:y val="0.6322110367246222"/>
          <c:w val="0.53648334973753276"/>
          <c:h val="0.31095761461761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Sheet2!$B$3:$B$10</c:f>
              <c:strCache>
                <c:ptCount val="8"/>
                <c:pt idx="0">
                  <c:v>Капитални расходи 23.28%</c:v>
                </c:pt>
                <c:pt idx="1">
                  <c:v>Буџетска резерва 1.97%</c:v>
                </c:pt>
                <c:pt idx="2">
                  <c:v>Социјална заштита 5.39%</c:v>
                </c:pt>
                <c:pt idx="3">
                  <c:v>Субвенције 2.79%</c:v>
                </c:pt>
                <c:pt idx="4">
                  <c:v>Остали расходи 3.88%</c:v>
                </c:pt>
                <c:pt idx="5">
                  <c:v>Донације, дотације и трансфери 9.89%</c:v>
                </c:pt>
                <c:pt idx="6">
                  <c:v>Коришћење услуга и роба 34.34%</c:v>
                </c:pt>
                <c:pt idx="7">
                  <c:v>Расходи за запослене 18.47%</c:v>
                </c:pt>
              </c:strCache>
            </c:strRef>
          </c:cat>
          <c:val>
            <c:numRef>
              <c:f>Sheet2!$C$3:$C$10</c:f>
              <c:numCache>
                <c:formatCode>#,##0.00</c:formatCode>
                <c:ptCount val="8"/>
                <c:pt idx="0">
                  <c:v>168654900</c:v>
                </c:pt>
                <c:pt idx="1">
                  <c:v>14250000</c:v>
                </c:pt>
                <c:pt idx="2">
                  <c:v>39032500</c:v>
                </c:pt>
                <c:pt idx="3">
                  <c:v>20250000</c:v>
                </c:pt>
                <c:pt idx="4">
                  <c:v>28088500</c:v>
                </c:pt>
                <c:pt idx="5">
                  <c:v>71650000</c:v>
                </c:pt>
                <c:pt idx="6">
                  <c:v>248792133</c:v>
                </c:pt>
                <c:pt idx="7">
                  <c:v>133797567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1-4740-B86E-095543B1D3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860490655"/>
        <c:axId val="1860485663"/>
      </c:barChart>
      <c:catAx>
        <c:axId val="1860490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485663"/>
        <c:crosses val="autoZero"/>
        <c:auto val="1"/>
        <c:lblAlgn val="ctr"/>
        <c:lblOffset val="100"/>
        <c:noMultiLvlLbl val="0"/>
      </c:catAx>
      <c:valAx>
        <c:axId val="186048566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86049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</a:t>
          </a:r>
          <a:r>
            <a:rPr lang="sr-Cyrl-RS" sz="2500" b="1" dirty="0" smtClean="0">
              <a:solidFill>
                <a:schemeClr val="accent1"/>
              </a:solidFill>
            </a:rPr>
            <a:t>2021. годину </a:t>
          </a:r>
          <a:r>
            <a:rPr lang="sr-Cyrl-RS" sz="2500" b="1" dirty="0" smtClean="0">
              <a:solidFill>
                <a:schemeClr val="accent6">
                  <a:lumMod val="50000"/>
                </a:schemeClr>
              </a:solidFill>
            </a:rPr>
            <a:t>724.515.600,00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 smtClean="0">
              <a:solidFill>
                <a:schemeClr val="accent1"/>
              </a:solidFill>
            </a:rPr>
            <a:t>60.760.300,00</a:t>
          </a: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</a:t>
          </a:r>
          <a:r>
            <a:rPr lang="sr-Cyrl-RS" sz="2200" b="1" dirty="0" smtClean="0"/>
            <a:t>примања </a:t>
          </a:r>
          <a:r>
            <a:rPr lang="sr-Cyrl-RS" sz="2200" b="1" dirty="0" smtClean="0">
              <a:solidFill>
                <a:schemeClr val="accent1"/>
              </a:solidFill>
            </a:rPr>
            <a:t>663.755.300,00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CAEE-7BFE-4852-B19C-443D9D00333A}" type="pres">
      <dgm:prSet presAssocID="{0BC9B74E-C578-4B47-9834-FF9E91B457C7}" presName="gear1srcNode" presStyleLbl="node1" presStyleIdx="0" presStyleCnt="3"/>
      <dgm:spPr/>
      <dgm:t>
        <a:bodyPr/>
        <a:lstStyle/>
        <a:p>
          <a:endParaRPr lang="en-US"/>
        </a:p>
      </dgm:t>
    </dgm:pt>
    <dgm:pt modelId="{EB317D2D-6796-45E2-88FE-3CF1AA70270D}" type="pres">
      <dgm:prSet presAssocID="{0BC9B74E-C578-4B47-9834-FF9E91B457C7}" presName="gear1dstNode" presStyleLbl="node1" presStyleIdx="0" presStyleCnt="3"/>
      <dgm:spPr/>
      <dgm:t>
        <a:bodyPr/>
        <a:lstStyle/>
        <a:p>
          <a:endParaRPr lang="en-US"/>
        </a:p>
      </dgm:t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80D72-4195-4770-A28E-68F814206DAD}" type="pres">
      <dgm:prSet presAssocID="{7381AD81-B90B-4406-A837-6CF5F4EC21EF}" presName="gear2srcNode" presStyleLbl="node1" presStyleIdx="1" presStyleCnt="3"/>
      <dgm:spPr/>
      <dgm:t>
        <a:bodyPr/>
        <a:lstStyle/>
        <a:p>
          <a:endParaRPr lang="en-US"/>
        </a:p>
      </dgm:t>
    </dgm:pt>
    <dgm:pt modelId="{4977D06E-DACA-4D66-A266-3B5953828563}" type="pres">
      <dgm:prSet presAssocID="{7381AD81-B90B-4406-A837-6CF5F4EC21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  <dgm:t>
        <a:bodyPr/>
        <a:lstStyle/>
        <a:p>
          <a:endParaRPr lang="en-US"/>
        </a:p>
      </dgm:t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5271-0854-4D58-ABF2-35D96EDE834C}" type="pres">
      <dgm:prSet presAssocID="{55810A52-20B0-4F4E-8C60-D1DB4D25E12D}" presName="gear3srcNode" presStyleLbl="node1" presStyleIdx="2" presStyleCnt="3"/>
      <dgm:spPr/>
      <dgm:t>
        <a:bodyPr/>
        <a:lstStyle/>
        <a:p>
          <a:endParaRPr lang="en-US"/>
        </a:p>
      </dgm:t>
    </dgm:pt>
    <dgm:pt modelId="{07593AB9-1FFF-42C4-A792-AD87CCC1E340}" type="pres">
      <dgm:prSet presAssocID="{55810A52-20B0-4F4E-8C60-D1DB4D25E12D}" presName="gear3dstNode" presStyleLbl="node1" presStyleIdx="2" presStyleCnt="3"/>
      <dgm:spPr/>
      <dgm:t>
        <a:bodyPr/>
        <a:lstStyle/>
        <a:p>
          <a:endParaRPr lang="en-US"/>
        </a:p>
      </dgm:t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  <dgm:t>
        <a:bodyPr/>
        <a:lstStyle/>
        <a:p>
          <a:endParaRPr lang="en-US"/>
        </a:p>
      </dgm:t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  <dgm:t>
        <a:bodyPr/>
        <a:lstStyle/>
        <a:p>
          <a:endParaRPr lang="en-US"/>
        </a:p>
      </dgm:t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  <dgm:t>
        <a:bodyPr/>
        <a:lstStyle/>
        <a:p>
          <a:endParaRPr lang="en-US"/>
        </a:p>
      </dgm:t>
    </dgm:pt>
  </dgm:ptLst>
  <dgm:cxnLst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</a:t>
          </a:r>
          <a:r>
            <a:rPr lang="sr-Cyrl-RS" sz="2500" b="1" kern="1200" dirty="0" smtClean="0">
              <a:solidFill>
                <a:schemeClr val="accent1"/>
              </a:solidFill>
            </a:rPr>
            <a:t>2021. годину </a:t>
          </a:r>
          <a:r>
            <a:rPr lang="sr-Cyrl-RS" sz="2500" b="1" kern="1200" dirty="0" smtClean="0">
              <a:solidFill>
                <a:schemeClr val="accent6">
                  <a:lumMod val="50000"/>
                </a:schemeClr>
              </a:solidFill>
            </a:rPr>
            <a:t>724.515.600,00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accent1"/>
              </a:solidFill>
            </a:rPr>
            <a:t>60.760.300,00</a:t>
          </a: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Укупни приходи и </a:t>
          </a:r>
          <a:r>
            <a:rPr lang="sr-Cyrl-RS" sz="2200" b="1" kern="1200" dirty="0" smtClean="0"/>
            <a:t>примања </a:t>
          </a:r>
          <a:r>
            <a:rPr lang="sr-Cyrl-RS" sz="2200" b="1" kern="1200" dirty="0" smtClean="0">
              <a:solidFill>
                <a:schemeClr val="accent1"/>
              </a:solidFill>
            </a:rPr>
            <a:t>663.755.300,00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0.0018</cdr:y>
    </cdr:from>
    <cdr:to>
      <cdr:x>1</cdr:x>
      <cdr:y>0.08003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-110837" y="12524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</a:t>
          </a:r>
          <a:r>
            <a:rPr lang="sr-Cyrl-RS" sz="2200" b="1" dirty="0" smtClean="0">
              <a:solidFill>
                <a:schemeClr val="tx1"/>
              </a:solidFill>
            </a:rPr>
            <a:t>2021. </a:t>
          </a:r>
          <a:r>
            <a:rPr lang="sr-Cyrl-RS" sz="2200" b="1" dirty="0">
              <a:solidFill>
                <a:schemeClr val="tx1"/>
              </a:solidFill>
            </a:rPr>
            <a:t>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01-Jul-21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01-Jul-21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2" y="2610683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</a:t>
            </a:r>
            <a:r>
              <a:rPr lang="sr-Cyrl-RS" sz="5400" b="1" dirty="0" smtClean="0">
                <a:latin typeface="Century" panose="02040604050505020304" pitchFamily="18" charset="0"/>
              </a:rPr>
              <a:t>20</a:t>
            </a:r>
            <a:r>
              <a:rPr lang="sr-Latn-RS" sz="5400" b="1" dirty="0" smtClean="0">
                <a:latin typeface="Century" panose="02040604050505020304" pitchFamily="18" charset="0"/>
              </a:rPr>
              <a:t>21</a:t>
            </a:r>
            <a:r>
              <a:rPr lang="sr-Cyrl-RS" sz="5400" b="1" dirty="0" smtClean="0">
                <a:latin typeface="Century" panose="02040604050505020304" pitchFamily="18" charset="0"/>
              </a:rPr>
              <a:t>. </a:t>
            </a:r>
            <a:r>
              <a:rPr lang="sr-Cyrl-RS" sz="5400" b="1" dirty="0">
                <a:latin typeface="Century" panose="02040604050505020304" pitchFamily="18" charset="0"/>
              </a:rPr>
              <a:t>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087226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459291"/>
              </p:ext>
            </p:extLst>
          </p:nvPr>
        </p:nvGraphicFramePr>
        <p:xfrm>
          <a:off x="0" y="600890"/>
          <a:ext cx="12192000" cy="625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86146" y="2005980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Укупни приходи и примања су се смањили у односу на усвојену одлуку о буџету за </a:t>
            </a:r>
            <a:r>
              <a:rPr lang="sr-Cyrl-RS" sz="2200" b="1" dirty="0" smtClean="0">
                <a:solidFill>
                  <a:schemeClr val="accent6">
                    <a:lumMod val="50000"/>
                  </a:schemeClr>
                </a:solidFill>
              </a:rPr>
              <a:t>146.086.400,00</a:t>
            </a:r>
            <a:r>
              <a:rPr lang="sr-Cyrl-RS" sz="2200" b="1" dirty="0" smtClean="0">
                <a:solidFill>
                  <a:schemeClr val="accent1"/>
                </a:solidFill>
              </a:rPr>
              <a:t> 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938248" y="2906757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0" y="1912198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Највеће смањење бележимо код донација од ЕУ и трансфера од других нивоа власти.</a:t>
            </a:r>
            <a:endParaRPr lang="en-US" sz="2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305" y="4329649"/>
            <a:ext cx="3736379" cy="21636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025" y="2422764"/>
            <a:ext cx="3586480" cy="19608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tx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63" y="808498"/>
            <a:ext cx="3490424" cy="1656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tx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962" y="4549551"/>
            <a:ext cx="2680802" cy="1723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Остали расходи </a:t>
            </a:r>
            <a:r>
              <a:rPr lang="sr-Cyrl-RS" sz="1300" dirty="0">
                <a:solidFill>
                  <a:schemeClr val="tx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2227" y="4988869"/>
            <a:ext cx="2500957" cy="17574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tx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05" y="4320940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5025" y="2414055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763" y="799789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962" y="4540842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2227" y="4980160"/>
            <a:ext cx="2500957" cy="175745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accent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</a:t>
            </a:r>
            <a:r>
              <a:rPr lang="sr-Cyrl-RS" sz="2200" b="1" dirty="0" smtClean="0">
                <a:solidFill>
                  <a:schemeClr val="tx1"/>
                </a:solidFill>
              </a:rPr>
              <a:t>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292188"/>
              </p:ext>
            </p:extLst>
          </p:nvPr>
        </p:nvGraphicFramePr>
        <p:xfrm>
          <a:off x="-1" y="609600"/>
          <a:ext cx="121919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693" y="1437264"/>
            <a:ext cx="115688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</a:t>
            </a:r>
            <a:r>
              <a:rPr lang="sr-Cyrl-RS" sz="3000" b="1" dirty="0" smtClean="0"/>
              <a:t>2021. </a:t>
            </a:r>
            <a:r>
              <a:rPr lang="sr-Cyrl-RS" sz="3000" b="1" dirty="0"/>
              <a:t>годину су </a:t>
            </a:r>
            <a:r>
              <a:rPr lang="sr-Cyrl-RS" sz="3000" b="1" dirty="0" smtClean="0"/>
              <a:t>се смањили у односу </a:t>
            </a:r>
            <a:r>
              <a:rPr lang="sr-Cyrl-RS" sz="3000" b="1" dirty="0"/>
              <a:t>на буџет општине Бач за </a:t>
            </a:r>
            <a:r>
              <a:rPr lang="sr-Cyrl-RS" sz="3000" b="1" dirty="0" smtClean="0"/>
              <a:t>2020. </a:t>
            </a:r>
            <a:r>
              <a:rPr lang="sr-Cyrl-RS" sz="3000" b="1" dirty="0"/>
              <a:t>годину за </a:t>
            </a:r>
            <a:r>
              <a:rPr lang="sr-Cyrl-RS" sz="3000" b="1" dirty="0" smtClean="0">
                <a:solidFill>
                  <a:schemeClr val="accent1"/>
                </a:solidFill>
              </a:rPr>
              <a:t>146.086.400,00 </a:t>
            </a:r>
            <a:r>
              <a:rPr lang="sr-Cyrl-RS" sz="3000" b="1" dirty="0" smtClean="0"/>
              <a:t>динара</a:t>
            </a:r>
            <a:r>
              <a:rPr lang="sr-Cyrl-RS" sz="3000" b="1" dirty="0"/>
              <a:t>. </a:t>
            </a:r>
          </a:p>
          <a:p>
            <a:pPr algn="ctr"/>
            <a:endParaRPr lang="sr-Cyrl-RS" sz="3000" b="1" dirty="0" smtClean="0"/>
          </a:p>
          <a:p>
            <a:pPr algn="ctr"/>
            <a:r>
              <a:rPr lang="sr-Cyrl-RS" sz="3000" b="1" dirty="0" smtClean="0"/>
              <a:t>Највеће смањење бележимо код капиталних пројеката.</a:t>
            </a:r>
            <a:endParaRPr lang="sr-Cyrl-R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</a:t>
            </a:r>
            <a:r>
              <a:rPr lang="sr-Cyrl-RS" sz="1700" b="1" dirty="0" smtClean="0"/>
              <a:t>2020. </a:t>
            </a:r>
            <a:r>
              <a:rPr lang="sr-Cyrl-RS" sz="1700" b="1" dirty="0"/>
              <a:t>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751879"/>
              </p:ext>
            </p:extLst>
          </p:nvPr>
        </p:nvGraphicFramePr>
        <p:xfrm>
          <a:off x="148046" y="914395"/>
          <a:ext cx="11958229" cy="58260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528063">
                  <a:extLst>
                    <a:ext uri="{9D8B030D-6E8A-4147-A177-3AD203B41FA5}">
                      <a16:colId xmlns:a16="http://schemas.microsoft.com/office/drawing/2014/main" val="403465289"/>
                    </a:ext>
                  </a:extLst>
                </a:gridCol>
                <a:gridCol w="2247520">
                  <a:extLst>
                    <a:ext uri="{9D8B030D-6E8A-4147-A177-3AD203B41FA5}">
                      <a16:colId xmlns:a16="http://schemas.microsoft.com/office/drawing/2014/main" val="545593429"/>
                    </a:ext>
                  </a:extLst>
                </a:gridCol>
                <a:gridCol w="2182646">
                  <a:extLst>
                    <a:ext uri="{9D8B030D-6E8A-4147-A177-3AD203B41FA5}">
                      <a16:colId xmlns:a16="http://schemas.microsoft.com/office/drawing/2014/main" val="460205199"/>
                    </a:ext>
                  </a:extLst>
                </a:gridCol>
              </a:tblGrid>
              <a:tr h="57597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НАЗИВ ПРОГРАМА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 ЗА </a:t>
                      </a:r>
                      <a:r>
                        <a:rPr lang="sr-Cyrl-R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2021. </a:t>
                      </a:r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ГОДИНУ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18107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38.237.600,00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7951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47.780.000,00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142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13.091.000,00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478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9.944.500,00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9709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79.900.000,00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434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10.275.000,00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66492"/>
                  </a:ext>
                </a:extLst>
              </a:tr>
              <a:tr h="314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43.062.000,00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8975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75.595.000,00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205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50.350.000,00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83422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4.500.000,00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62268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73.873.500,00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1934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15.700.000,00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155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25.770.430,00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9973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27.633.740,00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8771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176.207.967,00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4672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32.594.863,00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3741"/>
                  </a:ext>
                </a:extLst>
              </a:tr>
              <a:tr h="315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77017"/>
                  </a:ext>
                </a:extLst>
              </a:tr>
              <a:tr h="29998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УКУПНО: 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724.515.600,00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6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2021.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0876" y="684799"/>
            <a:ext cx="3235466" cy="182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Санација кровног покривача и олука спортске дворане у Бачу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8.451.300,00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3018" y="660369"/>
            <a:ext cx="3452661" cy="197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5.587.000,00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14.032.500,00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242355" y="743743"/>
            <a:ext cx="4426585" cy="11478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Запошљавање теже запошљивих категорија у општини Бач–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4.662.000,00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306" y="2666374"/>
            <a:ext cx="3857897" cy="1600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Подршка одрживом стамбеном решењу и социјалној инклузији рањивих група у општини–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25.000.000,00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905247" y="1982231"/>
            <a:ext cx="3219715" cy="15424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</a:t>
            </a:r>
            <a:r>
              <a:rPr lang="sr-Cyrl-RS" b="1" dirty="0" smtClean="0">
                <a:solidFill>
                  <a:schemeClr val="tx1"/>
                </a:solidFill>
              </a:rPr>
              <a:t>Николе Тесле </a:t>
            </a:r>
            <a:r>
              <a:rPr lang="sr-Cyrl-RS" b="1" dirty="0">
                <a:solidFill>
                  <a:schemeClr val="tx1"/>
                </a:solidFill>
              </a:rPr>
              <a:t>у Плавни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2.860.000,00</a:t>
            </a:r>
            <a:r>
              <a:rPr lang="sr-Cyrl-RS" b="1" dirty="0" smtClean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91292" y="2740319"/>
            <a:ext cx="2307251" cy="16956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28.702.000,00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927042" y="3674121"/>
            <a:ext cx="2923311" cy="1523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Реконструкција Народне библиотеке Вук Караџић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1.500.000,00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780535" y="4546036"/>
            <a:ext cx="2818008" cy="194053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Партиципативно учешће грађана у извршењу буџета </a:t>
            </a:r>
            <a:r>
              <a:rPr lang="sr-Cyrl-RS" sz="1700" b="1" dirty="0">
                <a:solidFill>
                  <a:schemeClr val="tx1"/>
                </a:solidFill>
              </a:rPr>
              <a:t>– </a:t>
            </a:r>
            <a:r>
              <a:rPr lang="sr-Cyrl-RS" sz="1700" b="1" dirty="0" smtClean="0">
                <a:solidFill>
                  <a:schemeClr val="accent6">
                    <a:lumMod val="50000"/>
                  </a:schemeClr>
                </a:solidFill>
              </a:rPr>
              <a:t>1.200.000,00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7045679" y="2071326"/>
            <a:ext cx="1780479" cy="280443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Унапређење капацитета општине Бач за коришћење ЕУ фондова </a:t>
            </a:r>
            <a:r>
              <a:rPr lang="sr-Cyrl-RS" sz="1700" b="1" dirty="0" smtClean="0">
                <a:solidFill>
                  <a:schemeClr val="accent6">
                    <a:lumMod val="50000"/>
                  </a:schemeClr>
                </a:solidFill>
              </a:rPr>
              <a:t>2.829.000,00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655172" y="4935663"/>
            <a:ext cx="2384325" cy="18128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Доградња и проширење капацитета ПУ Колибри Вајска–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14.850.000,00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257210" y="5291723"/>
            <a:ext cx="2812471" cy="145683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Изградња хидрантске мреже у ОШ Јан Колар Селенча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7.950.000,00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</a:t>
            </a:r>
            <a:r>
              <a:rPr lang="sr-Cyrl-RS" sz="2200" b="1" dirty="0" smtClean="0">
                <a:solidFill>
                  <a:schemeClr val="tx1"/>
                </a:solidFill>
              </a:rPr>
              <a:t>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</a:t>
            </a:r>
            <a:r>
              <a:rPr lang="sr-Cyrl-RS" sz="2200" b="1" dirty="0" smtClean="0">
                <a:solidFill>
                  <a:schemeClr val="tx1"/>
                </a:solidFill>
              </a:rPr>
              <a:t>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</a:t>
            </a:r>
            <a:r>
              <a:rPr lang="sr-Cyrl-RS" sz="2200" b="1" dirty="0" smtClean="0">
                <a:solidFill>
                  <a:schemeClr val="tx1"/>
                </a:solidFill>
              </a:rPr>
              <a:t>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</a:t>
            </a:r>
            <a:r>
              <a:rPr lang="sr-Cyrl-RS" sz="2200" b="1" dirty="0" smtClean="0">
                <a:solidFill>
                  <a:schemeClr val="tx1"/>
                </a:solidFill>
              </a:rPr>
              <a:t>1.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289" y="566058"/>
            <a:ext cx="3657600" cy="2847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1544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</a:t>
            </a:r>
            <a:r>
              <a:rPr lang="sr-Cyrl-RS" sz="1600" b="1" dirty="0" smtClean="0"/>
              <a:t>20</a:t>
            </a:r>
            <a:r>
              <a:rPr lang="sr-Latn-RS" sz="1600" b="1" dirty="0" smtClean="0"/>
              <a:t>2</a:t>
            </a:r>
            <a:r>
              <a:rPr lang="en-US" sz="1600" b="1" dirty="0" smtClean="0"/>
              <a:t>1</a:t>
            </a:r>
            <a:r>
              <a:rPr lang="sr-Cyrl-RS" sz="1600" b="1" dirty="0" smtClean="0"/>
              <a:t>. </a:t>
            </a:r>
            <a:r>
              <a:rPr lang="sr-Cyrl-RS" sz="1600" b="1" dirty="0"/>
              <a:t>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857673" y="333472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 smtClean="0">
                <a:solidFill>
                  <a:schemeClr val="tx1"/>
                </a:solidFill>
              </a:rPr>
              <a:t>Др Стева Панић</a:t>
            </a:r>
            <a:endParaRPr lang="sr-Cyrl-RS" sz="2500" b="1" dirty="0">
              <a:solidFill>
                <a:schemeClr val="tx1"/>
              </a:solidFill>
            </a:endParaRP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56219" y="4465101"/>
            <a:ext cx="1448071" cy="27710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</a:t>
            </a:r>
            <a:r>
              <a:rPr lang="sr-Cyrl-RS" sz="2400" b="1" dirty="0" smtClean="0"/>
              <a:t>стратешким </a:t>
            </a:r>
            <a:r>
              <a:rPr lang="sr-Cyrl-RS" sz="2400" b="1" dirty="0"/>
              <a:t>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Обавезе по постојећим кредитима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41121843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4983</TotalTime>
  <Words>2100</Words>
  <Application>Microsoft Office PowerPoint</Application>
  <PresentationFormat>Widescreen</PresentationFormat>
  <Paragraphs>262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</vt:lpstr>
      <vt:lpstr>Century Gothic</vt:lpstr>
      <vt:lpstr>Constantia</vt:lpstr>
      <vt:lpstr>Franklin Gothic Medium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89</cp:revision>
  <dcterms:created xsi:type="dcterms:W3CDTF">2019-02-17T18:14:35Z</dcterms:created>
  <dcterms:modified xsi:type="dcterms:W3CDTF">2021-07-01T05:38:00Z</dcterms:modified>
</cp:coreProperties>
</file>